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1"/>
  </p:notesMasterIdLst>
  <p:sldIdLst>
    <p:sldId id="256" r:id="rId2"/>
    <p:sldId id="403" r:id="rId3"/>
    <p:sldId id="404" r:id="rId4"/>
    <p:sldId id="405" r:id="rId5"/>
    <p:sldId id="406" r:id="rId6"/>
    <p:sldId id="409" r:id="rId7"/>
    <p:sldId id="408" r:id="rId8"/>
    <p:sldId id="375" r:id="rId9"/>
    <p:sldId id="397" r:id="rId10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627"/>
    <a:srgbClr val="FFB310"/>
    <a:srgbClr val="FFC425"/>
    <a:srgbClr val="5C6670"/>
    <a:srgbClr val="000000"/>
    <a:srgbClr val="8C1D40"/>
    <a:srgbClr val="FFFFFF"/>
    <a:srgbClr val="4F5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64" autoAdjust="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662" y="7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394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7F710229-4D45-4872-AFFD-54636330810B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3748741B-5953-40C1-9924-CF136179C2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74140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7B1D556-5396-4983-838B-3EF41D5F5D87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3786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3474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9782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202140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3683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7690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FEB433F-9E90-416A-A6B5-7B2F318FF564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2652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5378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B705B56-D071-4AC8-B72E-C30AD75C8029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6142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62F759-3580-4F07-973A-D24A7CA72404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13769A-18BD-4F93-9B8B-0BD846C622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6390000"/>
      </p:ext>
    </p:extLst>
  </p:cSld>
  <p:clrMapOvr>
    <a:masterClrMapping/>
  </p:clrMapOvr>
  <p:transition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AB95A8-705B-4DC9-997E-C17E78792008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C942C7-E683-4850-8383-3B1B894F835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2059016"/>
      </p:ext>
    </p:extLst>
  </p:cSld>
  <p:clrMapOvr>
    <a:masterClrMapping/>
  </p:clrMapOvr>
  <p:transition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12B28E-25E3-4D9D-BE11-0A3A475BFC13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68993E-D48C-4FAC-9979-A3C1758D01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4290249"/>
      </p:ext>
    </p:extLst>
  </p:cSld>
  <p:clrMapOvr>
    <a:masterClrMapping/>
  </p:clrMapOvr>
  <p:transition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F50362-0D2D-4C20-BE9B-253092BE41BD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4DAE75-F874-4353-BAC0-E4D7679B94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9318027"/>
      </p:ext>
    </p:extLst>
  </p:cSld>
  <p:clrMapOvr>
    <a:masterClrMapping/>
  </p:clrMapOvr>
  <p:transition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E115AB-1B58-4A37-87E1-0996203DA4EE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E02782-F0F8-407A-8BD9-3A96D9E2BE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0079802"/>
      </p:ext>
    </p:extLst>
  </p:cSld>
  <p:clrMapOvr>
    <a:masterClrMapping/>
  </p:clrMapOvr>
  <p:transition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89E1DB-C9A4-4B9B-9D7D-DF6593DB21E6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4C846D-7CAC-4E0E-AE62-ABFD4FEC202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0171802"/>
      </p:ext>
    </p:extLst>
  </p:cSld>
  <p:clrMapOvr>
    <a:masterClrMapping/>
  </p:clrMapOvr>
  <p:transition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855C10-9E41-4D12-9CF7-FC52B366257D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8A2A40-9AB9-4F3C-A0F7-B58FEFFA65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7823955"/>
      </p:ext>
    </p:extLst>
  </p:cSld>
  <p:clrMapOvr>
    <a:masterClrMapping/>
  </p:clrMapOvr>
  <p:transition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220A31-ED3E-46E3-A63E-DB0F74F173FB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0D1473-B1FF-4742-8FCF-D1FA7DAEC5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6551258"/>
      </p:ext>
    </p:extLst>
  </p:cSld>
  <p:clrMapOvr>
    <a:masterClrMapping/>
  </p:clrMapOvr>
  <p:transition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333DDA-321B-4251-ABBC-784A692E655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648A4-1456-4956-B1A6-C3B7D582CE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0628622"/>
      </p:ext>
    </p:extLst>
  </p:cSld>
  <p:clrMapOvr>
    <a:masterClrMapping/>
  </p:clrMapOvr>
  <p:transition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EB04C-A831-40B7-A97E-768446AE4AB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40037C-E2A2-4CAF-9FE2-8D19BC5372B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6120397"/>
      </p:ext>
    </p:extLst>
  </p:cSld>
  <p:clrMapOvr>
    <a:masterClrMapping/>
  </p:clrMapOvr>
  <p:transition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7EBE9-303D-40CA-80BF-DF10BB80D4C6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161A05-65FF-42B0-8B0E-9EBAC70CD8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7068"/>
      </p:ext>
    </p:extLst>
  </p:cSld>
  <p:clrMapOvr>
    <a:masterClrMapping/>
  </p:clrMapOvr>
  <p:transition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C906A35-E3F3-4858-9D3E-F80C6DFF171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04B723B-1B94-438F-94A4-E05BB04765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>
    <p:push/>
  </p:transition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google.com/document/d/1FpfP64P9lnYSjLzwzr3vKUGI2tLQHUizrNEwViXrSz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5"/>
          <p:cNvSpPr>
            <a:spLocks noChangeArrowheads="1"/>
          </p:cNvSpPr>
          <p:nvPr/>
        </p:nvSpPr>
        <p:spPr bwMode="auto">
          <a:xfrm>
            <a:off x="527844" y="1137985"/>
            <a:ext cx="9532603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/>
              <a:t>Sports: Activity Performance Tracking</a:t>
            </a:r>
          </a:p>
        </p:txBody>
      </p:sp>
      <p:sp>
        <p:nvSpPr>
          <p:cNvPr id="3075" name="TextBox 11"/>
          <p:cNvSpPr txBox="1">
            <a:spLocks noChangeArrowheads="1"/>
          </p:cNvSpPr>
          <p:nvPr/>
        </p:nvSpPr>
        <p:spPr bwMode="auto">
          <a:xfrm>
            <a:off x="527844" y="492125"/>
            <a:ext cx="4027487" cy="369887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Group 6-2-2</a:t>
            </a:r>
          </a:p>
        </p:txBody>
      </p:sp>
      <p:sp>
        <p:nvSpPr>
          <p:cNvPr id="3076" name="Subtitle 2"/>
          <p:cNvSpPr>
            <a:spLocks noGrp="1"/>
          </p:cNvSpPr>
          <p:nvPr>
            <p:ph type="subTitle" idx="1"/>
          </p:nvPr>
        </p:nvSpPr>
        <p:spPr>
          <a:xfrm>
            <a:off x="638718" y="2938463"/>
            <a:ext cx="8123237" cy="2413420"/>
          </a:xfrm>
        </p:spPr>
        <p:txBody>
          <a:bodyPr/>
          <a:lstStyle/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Mahidhar Reddy Dwarampudi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Anirudh </a:t>
            </a:r>
            <a:r>
              <a:rPr lang="en-US" altLang="en-US" sz="2500" dirty="0" err="1">
                <a:solidFill>
                  <a:schemeClr val="tx1"/>
                </a:solidFill>
              </a:rPr>
              <a:t>Varadarajan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Edward Wong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Sai Prasanna Kumar </a:t>
            </a:r>
            <a:r>
              <a:rPr lang="en-US" altLang="en-US" sz="2500" dirty="0" err="1">
                <a:solidFill>
                  <a:schemeClr val="tx1"/>
                </a:solidFill>
              </a:rPr>
              <a:t>Vadnala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 err="1">
                <a:solidFill>
                  <a:schemeClr val="tx1"/>
                </a:solidFill>
              </a:rPr>
              <a:t>Zuoan</a:t>
            </a:r>
            <a:r>
              <a:rPr lang="en-US" altLang="en-US" sz="2500" dirty="0">
                <a:solidFill>
                  <a:schemeClr val="tx1"/>
                </a:solidFill>
              </a:rPr>
              <a:t> He</a:t>
            </a:r>
          </a:p>
        </p:txBody>
      </p:sp>
      <p:pic>
        <p:nvPicPr>
          <p:cNvPr id="307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ADCC38-015B-4A02-9740-D4AD9ABA1B3E}"/>
              </a:ext>
            </a:extLst>
          </p:cNvPr>
          <p:cNvSpPr txBox="1"/>
          <p:nvPr/>
        </p:nvSpPr>
        <p:spPr>
          <a:xfrm>
            <a:off x="4700337" y="5557838"/>
            <a:ext cx="71571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chemeClr val="hlink"/>
                </a:solidFill>
                <a:hlinkClick r:id="rId4"/>
              </a:rPr>
              <a:t>Report Document: https://docs.google.com/document/d/1FpfP64P9lnYSjLzwzr3vKUGI2tLQHUizrNEwViXrSzM/</a:t>
            </a:r>
            <a:endParaRPr lang="en-US" b="1" dirty="0"/>
          </a:p>
        </p:txBody>
      </p:sp>
    </p:spTree>
  </p:cSld>
  <p:clrMapOvr>
    <a:masterClrMapping/>
  </p:clrMapOvr>
  <p:transition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4618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712872"/>
            <a:ext cx="5261811" cy="5432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Tight Coupling with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Cannot be replicated on different platforms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Major changes for minor additions in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Hard to replicate, reuse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D45FA93-C07E-4613-A6FB-3FEF618D8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87" y="769645"/>
            <a:ext cx="4694814" cy="531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69399"/>
      </p:ext>
    </p:extLst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6B79FA5-7541-4F9B-8DEE-80540F563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48" y="1138238"/>
            <a:ext cx="11431016" cy="458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730924"/>
      </p:ext>
    </p:extLst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312762"/>
            <a:ext cx="5261811" cy="623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Dynamically adapt to Exercise/cameras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Easily switch between frameworks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Collects data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One size fits all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Generalizes the rep counting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DF73988-69B5-4A49-AEA5-A1B29B9C2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51" y="181726"/>
            <a:ext cx="5061162" cy="636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30316"/>
      </p:ext>
    </p:extLst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299200" y="0"/>
            <a:ext cx="5623343" cy="6986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Specify no. of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Measurements and computations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Indicators for tracking posture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Sequences for tracking reps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Additional plotting for visualization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Info for guiding/ warning the user.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Tight coupling with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Platform independent.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A7A7079D-F977-471A-A883-65C27A71D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4" y="0"/>
            <a:ext cx="60564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04007"/>
      </p:ext>
    </p:extLst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12860132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None/>
            </a:pPr>
            <a:r>
              <a:rPr lang="en-US" altLang="en-US" sz="6500" b="1" dirty="0">
                <a:solidFill>
                  <a:srgbClr val="FFB310"/>
                </a:solidFill>
              </a:rPr>
              <a:t>A few drawbacks of </a:t>
            </a:r>
            <a:r>
              <a:rPr lang="en-US" altLang="en-US" sz="6500" b="1" dirty="0" err="1">
                <a:solidFill>
                  <a:srgbClr val="FFB310"/>
                </a:solidFill>
              </a:rPr>
              <a:t>MediaPipe</a:t>
            </a:r>
            <a:endParaRPr lang="en-US" altLang="en-US" sz="6500" b="1" dirty="0">
              <a:solidFill>
                <a:srgbClr val="FFB310"/>
              </a:solidFill>
            </a:endParaRPr>
          </a:p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sz="6500" b="1" dirty="0">
              <a:solidFill>
                <a:srgbClr val="FFC425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</a:t>
            </a:r>
          </a:p>
        </p:txBody>
      </p:sp>
      <p:pic>
        <p:nvPicPr>
          <p:cNvPr id="3" name="Picture 2" descr="A picture containing indoor, green&#10;&#10;Description automatically generated">
            <a:extLst>
              <a:ext uri="{FF2B5EF4-FFF2-40B4-BE49-F238E27FC236}">
                <a16:creationId xmlns:a16="http://schemas.microsoft.com/office/drawing/2014/main" id="{301C21F5-A344-4D0A-B9F7-A60421A64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171" y="1816922"/>
            <a:ext cx="4004618" cy="3667682"/>
          </a:xfrm>
          <a:prstGeom prst="rect">
            <a:avLst/>
          </a:prstGeom>
        </p:spPr>
      </p:pic>
      <p:pic>
        <p:nvPicPr>
          <p:cNvPr id="6" name="Picture 5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89D860AD-B138-432C-8FB5-9C6849708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7622" y="1722949"/>
            <a:ext cx="3820757" cy="2265091"/>
          </a:xfrm>
          <a:prstGeom prst="rect">
            <a:avLst/>
          </a:prstGeom>
        </p:spPr>
      </p:pic>
      <p:pic>
        <p:nvPicPr>
          <p:cNvPr id="8" name="Picture 7" descr="A collage of a person working out in a gym&#10;&#10;Description automatically generated with medium confidence">
            <a:extLst>
              <a:ext uri="{FF2B5EF4-FFF2-40B4-BE49-F238E27FC236}">
                <a16:creationId xmlns:a16="http://schemas.microsoft.com/office/drawing/2014/main" id="{050617B0-C7E7-4491-AE79-3D2564E3EC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7459" y="1722948"/>
            <a:ext cx="3117938" cy="501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450811"/>
      </p:ext>
    </p:extLst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138547" y="99916"/>
            <a:ext cx="12053455" cy="82259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3600" b="1" dirty="0"/>
              <a:t> Machine Learning Results  (Support Vector Machine) 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3B2E4F8-75A3-4545-84D6-E6A8E7ACA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954866"/>
              </p:ext>
            </p:extLst>
          </p:nvPr>
        </p:nvGraphicFramePr>
        <p:xfrm>
          <a:off x="0" y="1071029"/>
          <a:ext cx="5948218" cy="268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077094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51629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84621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LatPull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3E0566FB-FB26-497B-AA09-EC9F07ABB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814421"/>
              </p:ext>
            </p:extLst>
          </p:nvPr>
        </p:nvGraphicFramePr>
        <p:xfrm>
          <a:off x="6096000" y="1084494"/>
          <a:ext cx="6096002" cy="2668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849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13350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49688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34408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LegExtension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2E8C1B4B-C18B-4121-9643-E145F35BD2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020841"/>
              </p:ext>
            </p:extLst>
          </p:nvPr>
        </p:nvGraphicFramePr>
        <p:xfrm>
          <a:off x="0" y="4059681"/>
          <a:ext cx="5948218" cy="25935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9179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19544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Squat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93FC08C2-919E-401C-A7D1-2B80FC7E2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916265"/>
              </p:ext>
            </p:extLst>
          </p:nvPr>
        </p:nvGraphicFramePr>
        <p:xfrm>
          <a:off x="6096000" y="4059681"/>
          <a:ext cx="6096002" cy="25878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0717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46641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0365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83731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3243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Latpull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4297432"/>
      </p:ext>
    </p:extLst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8566150" cy="925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rgbClr val="FFC425"/>
                </a:solidFill>
              </a:rPr>
              <a:t>Problems we faced</a:t>
            </a: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3231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 dataset for machine learning model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Synchronizing the videos recorded on different devices (apple/android)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Finding a common pattern for decoupling the heuristics and rep counter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 </a:t>
            </a:r>
          </a:p>
        </p:txBody>
      </p:sp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5"/>
          <p:cNvSpPr>
            <a:spLocks noChangeArrowheads="1"/>
          </p:cNvSpPr>
          <p:nvPr/>
        </p:nvSpPr>
        <p:spPr bwMode="auto">
          <a:xfrm>
            <a:off x="493713" y="1951038"/>
            <a:ext cx="8305800" cy="92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7000" b="1" dirty="0"/>
              <a:t>Q &amp; A?</a:t>
            </a:r>
          </a:p>
        </p:txBody>
      </p:sp>
      <p:sp>
        <p:nvSpPr>
          <p:cNvPr id="63491" name="Subtitle 2"/>
          <p:cNvSpPr>
            <a:spLocks noGrp="1"/>
          </p:cNvSpPr>
          <p:nvPr>
            <p:ph type="subTitle" idx="1"/>
          </p:nvPr>
        </p:nvSpPr>
        <p:spPr>
          <a:xfrm>
            <a:off x="619126" y="2909888"/>
            <a:ext cx="5016362" cy="538162"/>
          </a:xfrm>
          <a:solidFill>
            <a:srgbClr val="FFC425"/>
          </a:solidFill>
        </p:spPr>
        <p:txBody>
          <a:bodyPr/>
          <a:lstStyle/>
          <a:p>
            <a:pPr algn="l"/>
            <a:r>
              <a:rPr lang="en-US" altLang="en-US" sz="2500" b="1" dirty="0">
                <a:solidFill>
                  <a:schemeClr val="tx1"/>
                </a:solidFill>
              </a:rPr>
              <a:t>Thank you</a:t>
            </a:r>
          </a:p>
        </p:txBody>
      </p:sp>
      <p:pic>
        <p:nvPicPr>
          <p:cNvPr id="6349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ASU-BrandColors">
  <a:themeElements>
    <a:clrScheme name="ASU Brand colors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8C1D40"/>
      </a:accent1>
      <a:accent2>
        <a:srgbClr val="FFC627"/>
      </a:accent2>
      <a:accent3>
        <a:srgbClr val="78BE20"/>
      </a:accent3>
      <a:accent4>
        <a:srgbClr val="00A3E0"/>
      </a:accent4>
      <a:accent5>
        <a:srgbClr val="FF7F32"/>
      </a:accent5>
      <a:accent6>
        <a:srgbClr val="5C6670"/>
      </a:accent6>
      <a:hlink>
        <a:srgbClr val="8C1D40"/>
      </a:hlink>
      <a:folHlink>
        <a:srgbClr val="FFC627"/>
      </a:folHlink>
    </a:clrScheme>
    <a:fontScheme name="ASU Brand fon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SU Template and Guide PowerPoint v.1 (16x9).potx" id="{DD6C1EAC-8256-4A99-9515-3C9C1F264C25}" vid="{B930B6B1-98E7-4329-83C0-D8E1916774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ASU Guide for PowerPoint v.1 (16x9)</Template>
  <TotalTime>686</TotalTime>
  <Words>293</Words>
  <Application>Microsoft Office PowerPoint</Application>
  <PresentationFormat>Widescreen</PresentationFormat>
  <Paragraphs>163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Arial Black</vt:lpstr>
      <vt:lpstr>Calibri</vt:lpstr>
      <vt:lpstr>ASU-BrandColors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Finden</dc:creator>
  <cp:lastModifiedBy>Mahidhar Dwarampudi</cp:lastModifiedBy>
  <cp:revision>23</cp:revision>
  <dcterms:created xsi:type="dcterms:W3CDTF">2017-04-25T16:06:11Z</dcterms:created>
  <dcterms:modified xsi:type="dcterms:W3CDTF">2022-04-21T02:20:12Z</dcterms:modified>
</cp:coreProperties>
</file>

<file path=docProps/thumbnail.jpeg>
</file>